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36"/>
  </p:notesMasterIdLst>
  <p:sldIdLst>
    <p:sldId id="256" r:id="rId2"/>
    <p:sldId id="257" r:id="rId3"/>
    <p:sldId id="261" r:id="rId4"/>
    <p:sldId id="262" r:id="rId5"/>
    <p:sldId id="263" r:id="rId6"/>
    <p:sldId id="264" r:id="rId7"/>
    <p:sldId id="260" r:id="rId8"/>
    <p:sldId id="258" r:id="rId9"/>
    <p:sldId id="265" r:id="rId10"/>
    <p:sldId id="259" r:id="rId11"/>
    <p:sldId id="266" r:id="rId12"/>
    <p:sldId id="267" r:id="rId13"/>
    <p:sldId id="287" r:id="rId14"/>
    <p:sldId id="268" r:id="rId15"/>
    <p:sldId id="270" r:id="rId16"/>
    <p:sldId id="271" r:id="rId17"/>
    <p:sldId id="273" r:id="rId18"/>
    <p:sldId id="275" r:id="rId19"/>
    <p:sldId id="276" r:id="rId20"/>
    <p:sldId id="277" r:id="rId21"/>
    <p:sldId id="280" r:id="rId22"/>
    <p:sldId id="278" r:id="rId23"/>
    <p:sldId id="279" r:id="rId24"/>
    <p:sldId id="281" r:id="rId25"/>
    <p:sldId id="284" r:id="rId26"/>
    <p:sldId id="283" r:id="rId27"/>
    <p:sldId id="282" r:id="rId28"/>
    <p:sldId id="286" r:id="rId29"/>
    <p:sldId id="269" r:id="rId30"/>
    <p:sldId id="288" r:id="rId31"/>
    <p:sldId id="289" r:id="rId32"/>
    <p:sldId id="290" r:id="rId33"/>
    <p:sldId id="291" r:id="rId34"/>
    <p:sldId id="292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ios Bakas" initials="GB" lastIdx="1" clrIdx="0">
    <p:extLst>
      <p:ext uri="{19B8F6BF-5375-455C-9EA6-DF929625EA0E}">
        <p15:presenceInfo xmlns:p15="http://schemas.microsoft.com/office/powerpoint/2012/main" userId="S::georgios.bakas@cern.ch::3f31bbad-1856-4ba9-9b98-b57e3c3daa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6" autoAdjust="0"/>
    <p:restoredTop sz="94660"/>
  </p:normalViewPr>
  <p:slideViewPr>
    <p:cSldViewPr snapToGrid="0">
      <p:cViewPr>
        <p:scale>
          <a:sx n="135" d="100"/>
          <a:sy n="135" d="100"/>
        </p:scale>
        <p:origin x="824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82B40-F8DE-429E-9C0F-40254B6AEA87}" type="datetimeFigureOut">
              <a:rPr lang="en-GB" smtClean="0"/>
              <a:t>13/04/2019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C1BF4-5583-4609-8D6E-5C7EF4EA2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42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48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5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83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5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52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20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4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47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52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23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jpeg"/><Relationship Id="rId7" Type="http://schemas.openxmlformats.org/officeDocument/2006/relationships/image" Target="../media/image6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jpeg"/><Relationship Id="rId7" Type="http://schemas.openxmlformats.org/officeDocument/2006/relationships/image" Target="../media/image7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3.jpeg"/><Relationship Id="rId7" Type="http://schemas.openxmlformats.org/officeDocument/2006/relationships/image" Target="../media/image7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.jpeg"/><Relationship Id="rId7" Type="http://schemas.openxmlformats.org/officeDocument/2006/relationships/image" Target="../media/image8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1523390"/>
          </a:xfrm>
        </p:spPr>
        <p:txBody>
          <a:bodyPr>
            <a:noAutofit/>
          </a:bodyPr>
          <a:lstStyle/>
          <a:p>
            <a:pPr algn="ctr"/>
            <a:r>
              <a:rPr lang="en-GB" sz="2500" dirty="0">
                <a:latin typeface="+mn-lt"/>
              </a:rPr>
              <a:t>Measurement of the top-anti-top differential production cross section in the all-hadronic ﬁnal state using the 2016 proton-proton collision data at </a:t>
            </a:r>
            <a:r>
              <a:rPr lang="en-GB" sz="2500" dirty="0" err="1">
                <a:latin typeface="+mn-lt"/>
              </a:rPr>
              <a:t>sqrt</a:t>
            </a:r>
            <a:r>
              <a:rPr lang="en-GB" sz="2500" dirty="0">
                <a:latin typeface="+mn-lt"/>
              </a:rPr>
              <a:t>(s) = 13 </a:t>
            </a:r>
            <a:r>
              <a:rPr lang="en-GB" sz="2500" dirty="0" err="1">
                <a:latin typeface="+mn-lt"/>
              </a:rPr>
              <a:t>TeV</a:t>
            </a:r>
            <a:endParaRPr lang="en-GB" sz="25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3661" y="4681728"/>
            <a:ext cx="735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K. </a:t>
            </a:r>
            <a:r>
              <a:rPr lang="en-US" dirty="0" err="1">
                <a:latin typeface="+mj-lt"/>
              </a:rPr>
              <a:t>Kousouris</a:t>
            </a:r>
            <a:r>
              <a:rPr lang="en-US" dirty="0">
                <a:latin typeface="+mj-lt"/>
              </a:rPr>
              <a:t>, G. </a:t>
            </a:r>
            <a:r>
              <a:rPr lang="en-US" dirty="0" err="1">
                <a:latin typeface="+mj-lt"/>
              </a:rPr>
              <a:t>Tsipolitis</a:t>
            </a:r>
            <a:r>
              <a:rPr lang="en-US" dirty="0">
                <a:latin typeface="+mj-lt"/>
              </a:rPr>
              <a:t>, </a:t>
            </a:r>
            <a:r>
              <a:rPr lang="en-US" u="sng" dirty="0">
                <a:latin typeface="+mj-lt"/>
              </a:rPr>
              <a:t>G. Bakas (NTUA)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G.Paspalaki</a:t>
            </a:r>
            <a:r>
              <a:rPr lang="en-US" dirty="0">
                <a:latin typeface="+mj-lt"/>
              </a:rPr>
              <a:t> (NCSR </a:t>
            </a:r>
            <a:r>
              <a:rPr lang="en-US" dirty="0" err="1">
                <a:latin typeface="+mj-lt"/>
              </a:rPr>
              <a:t>Demokritos</a:t>
            </a:r>
            <a:r>
              <a:rPr lang="en-US" dirty="0">
                <a:latin typeface="+mj-lt"/>
              </a:rPr>
              <a:t>),</a:t>
            </a:r>
          </a:p>
          <a:p>
            <a:pPr algn="ctr"/>
            <a:r>
              <a:rPr lang="en-US" dirty="0">
                <a:latin typeface="+mj-lt"/>
              </a:rPr>
              <a:t>A. Castro, F. Celli (INFN Bologna), P. Kumar Mal (NISER)</a:t>
            </a:r>
            <a:endParaRPr lang="en-GB" dirty="0">
              <a:latin typeface="+mj-lt"/>
            </a:endParaRPr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394" y="52420"/>
            <a:ext cx="893648" cy="893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" y="30474"/>
            <a:ext cx="898555" cy="8985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09114" y="2757830"/>
            <a:ext cx="3994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National Technical University of Athens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Conference on Recent Developments in High Energy Physics and Cosmology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080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 (training)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74" y="867964"/>
            <a:ext cx="3667125" cy="2431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055" y="3414875"/>
            <a:ext cx="3667126" cy="285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74" y="3414875"/>
            <a:ext cx="3731543" cy="27523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055" y="867964"/>
            <a:ext cx="3638692" cy="248084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200713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E1593-41CF-BC43-A73C-9237089A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93" y="1184038"/>
            <a:ext cx="2868618" cy="1465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C36F3-F349-BF44-A57C-45EE3884E710}"/>
              </a:ext>
            </a:extLst>
          </p:cNvPr>
          <p:cNvSpPr txBox="1"/>
          <p:nvPr/>
        </p:nvSpPr>
        <p:spPr>
          <a:xfrm>
            <a:off x="1013861" y="814706"/>
            <a:ext cx="191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Baseline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C983C-DA77-6646-835A-C2BDC4D9A958}"/>
              </a:ext>
            </a:extLst>
          </p:cNvPr>
          <p:cNvSpPr txBox="1"/>
          <p:nvPr/>
        </p:nvSpPr>
        <p:spPr>
          <a:xfrm>
            <a:off x="652965" y="3116672"/>
            <a:ext cx="263147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Selected jets: AK8 PF+CHS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A58FE9-CD79-E24A-A1EC-6C352F9DA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335" y="815384"/>
            <a:ext cx="4772813" cy="3066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C8BD66-C3DB-4E46-B0E0-4D37CCFCD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8" y="4877586"/>
            <a:ext cx="6599019" cy="1189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E2D516-7843-EA4A-8BA1-EA9ED6E7F2A6}"/>
              </a:ext>
            </a:extLst>
          </p:cNvPr>
          <p:cNvSpPr txBox="1"/>
          <p:nvPr/>
        </p:nvSpPr>
        <p:spPr>
          <a:xfrm>
            <a:off x="89215" y="5118411"/>
            <a:ext cx="6512312" cy="2308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587CBC-07A2-0E42-AD20-442F345ACF66}"/>
              </a:ext>
            </a:extLst>
          </p:cNvPr>
          <p:cNvCxnSpPr>
            <a:cxnSpLocks/>
          </p:cNvCxnSpPr>
          <p:nvPr/>
        </p:nvCxnSpPr>
        <p:spPr>
          <a:xfrm flipH="1">
            <a:off x="4813402" y="4378124"/>
            <a:ext cx="212140" cy="740287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E09EFD9-FA15-EF46-A0E2-88C3986A6533}"/>
              </a:ext>
            </a:extLst>
          </p:cNvPr>
          <p:cNvSpPr txBox="1"/>
          <p:nvPr/>
        </p:nvSpPr>
        <p:spPr>
          <a:xfrm>
            <a:off x="63738" y="4436087"/>
            <a:ext cx="3908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Table: Selection requirements per analysis region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CDB85E-4687-094F-80F7-A4D5292B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0494" y="4589976"/>
            <a:ext cx="1720655" cy="1674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F46116-49E5-104E-BE31-DC73040FAE9A}"/>
              </a:ext>
            </a:extLst>
          </p:cNvPr>
          <p:cNvSpPr txBox="1"/>
          <p:nvPr/>
        </p:nvSpPr>
        <p:spPr>
          <a:xfrm>
            <a:off x="3564790" y="3793349"/>
            <a:ext cx="366873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From signal selection almost 95% of the decays are hadronic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60401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Regions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12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8B2949-EBBE-A546-9A1E-22200C04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5" y="3484235"/>
            <a:ext cx="4522425" cy="2844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A418AC-25F2-0F43-AE53-832F07BAC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254" y="892109"/>
            <a:ext cx="3700927" cy="25842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008786-C9A4-6C44-AA77-10CF8C0BD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038" y="3616206"/>
            <a:ext cx="3864934" cy="26858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72FA1C-1451-8F4D-8E98-F9FB6CD4F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65" y="795589"/>
            <a:ext cx="3700927" cy="264324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8D9759-612B-4C4C-82C4-B031D62897DC}"/>
              </a:ext>
            </a:extLst>
          </p:cNvPr>
          <p:cNvCxnSpPr>
            <a:cxnSpLocks/>
          </p:cNvCxnSpPr>
          <p:nvPr/>
        </p:nvCxnSpPr>
        <p:spPr>
          <a:xfrm flipH="1">
            <a:off x="1706136" y="3171255"/>
            <a:ext cx="390293" cy="574499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522CB0-0D06-0449-9067-64C5FBEDD140}"/>
              </a:ext>
            </a:extLst>
          </p:cNvPr>
          <p:cNvCxnSpPr>
            <a:cxnSpLocks/>
          </p:cNvCxnSpPr>
          <p:nvPr/>
        </p:nvCxnSpPr>
        <p:spPr>
          <a:xfrm flipH="1">
            <a:off x="2459749" y="3079761"/>
            <a:ext cx="2515579" cy="757485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9143DA-3048-4948-B8EE-9872A97B0F70}"/>
              </a:ext>
            </a:extLst>
          </p:cNvPr>
          <p:cNvCxnSpPr>
            <a:cxnSpLocks/>
          </p:cNvCxnSpPr>
          <p:nvPr/>
        </p:nvCxnSpPr>
        <p:spPr>
          <a:xfrm flipH="1">
            <a:off x="1706135" y="5634841"/>
            <a:ext cx="3269193" cy="0"/>
          </a:xfrm>
          <a:prstGeom prst="straightConnector1">
            <a:avLst/>
          </a:prstGeom>
          <a:ln w="889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411933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Top jet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13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03" y="1645071"/>
            <a:ext cx="4057650" cy="3549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598" y="1645072"/>
            <a:ext cx="4046220" cy="354901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064217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Data vs MC: Substructure Properties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14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9D713-8DF3-634E-BC0E-4A250456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787601"/>
            <a:ext cx="3617103" cy="2690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FFE9C1-CA51-2C4C-B42C-35E640A62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78" y="3513051"/>
            <a:ext cx="3617103" cy="2740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DFFD9-65FC-DD4A-86FB-57FBCCB8F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281" y="3477693"/>
            <a:ext cx="3617101" cy="279565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675296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Signal Extraction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15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/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𝑓𝑖𝑑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𝑦𝑖𝑒𝑙𝑑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𝑞𝑐𝑑</m:t>
                          </m:r>
                        </m:sub>
                      </m:sSub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𝑏𝑘𝑔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blipFill>
                <a:blip r:embed="rId4"/>
                <a:stretch>
                  <a:fillRect l="-402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9295882-7121-1241-BAB7-A3832199D6CD}"/>
              </a:ext>
            </a:extLst>
          </p:cNvPr>
          <p:cNvSpPr/>
          <p:nvPr/>
        </p:nvSpPr>
        <p:spPr>
          <a:xfrm>
            <a:off x="691245" y="1961663"/>
            <a:ext cx="1231605" cy="869250"/>
          </a:xfrm>
          <a:prstGeom prst="wedgeRoundRectCallou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Fiducial Yield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83E9299-1E77-D047-9B06-189E7B1E002F}"/>
              </a:ext>
            </a:extLst>
          </p:cNvPr>
          <p:cNvSpPr/>
          <p:nvPr/>
        </p:nvSpPr>
        <p:spPr>
          <a:xfrm>
            <a:off x="2386361" y="3550758"/>
            <a:ext cx="1315844" cy="677818"/>
          </a:xfrm>
          <a:prstGeom prst="wedgeRoundRectCallout">
            <a:avLst>
              <a:gd name="adj1" fmla="val -23644"/>
              <a:gd name="adj2" fmla="val -77899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8768AA8-BBA0-0D4D-BD50-0CE52A2973A1}"/>
              </a:ext>
            </a:extLst>
          </p:cNvPr>
          <p:cNvSpPr/>
          <p:nvPr/>
        </p:nvSpPr>
        <p:spPr>
          <a:xfrm>
            <a:off x="2584599" y="1813092"/>
            <a:ext cx="2425545" cy="869250"/>
          </a:xfrm>
          <a:prstGeom prst="wedgeRoundRectCallout">
            <a:avLst>
              <a:gd name="adj1" fmla="val 23762"/>
              <a:gd name="adj2" fmla="val 67631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Transfer factor from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 to SR 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F7FB93C-60C1-D245-844B-45C7CFB06E16}"/>
              </a:ext>
            </a:extLst>
          </p:cNvPr>
          <p:cNvSpPr/>
          <p:nvPr/>
        </p:nvSpPr>
        <p:spPr>
          <a:xfrm>
            <a:off x="4471640" y="3730140"/>
            <a:ext cx="1577518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Yield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 (fit in region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29A381E-EE53-2140-A4F3-D57A19B72FCC}"/>
              </a:ext>
            </a:extLst>
          </p:cNvPr>
          <p:cNvSpPr/>
          <p:nvPr/>
        </p:nvSpPr>
        <p:spPr>
          <a:xfrm>
            <a:off x="5747465" y="1782613"/>
            <a:ext cx="2169901" cy="918337"/>
          </a:xfrm>
          <a:prstGeom prst="wedgeRoundRectCallout">
            <a:avLst>
              <a:gd name="adj1" fmla="val -39361"/>
              <a:gd name="adj2" fmla="val 68657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 Correction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MC)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FC0F1C97-66A1-F04D-8976-6B057D73325F}"/>
              </a:ext>
            </a:extLst>
          </p:cNvPr>
          <p:cNvSpPr/>
          <p:nvPr/>
        </p:nvSpPr>
        <p:spPr>
          <a:xfrm>
            <a:off x="6412953" y="3684021"/>
            <a:ext cx="2026019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CR in data)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689393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Fit in the SR</a:t>
            </a:r>
            <a:r>
              <a:rPr lang="en-US" sz="2500" baseline="-25000" dirty="0"/>
              <a:t>A </a:t>
            </a:r>
            <a:r>
              <a:rPr lang="en-US" sz="2500" dirty="0"/>
              <a:t> Region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DD26A-659D-3648-953F-18AB7284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72" y="3601114"/>
            <a:ext cx="41275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2A720F-1618-7E40-813D-91B328C25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317" y="829252"/>
            <a:ext cx="3958683" cy="2383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C054D6-1D25-5E4D-AC2D-FB2A194E3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4" y="867964"/>
            <a:ext cx="5305657" cy="2962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FA1419-4049-B14D-BDAA-A3B8D96E2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97422"/>
            <a:ext cx="4959172" cy="422279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92DB70-508C-F84F-951B-AC7E46EB411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652115" y="1164175"/>
            <a:ext cx="2867739" cy="2332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2700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and Parton Levels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4F741-05DB-DB4F-9C3C-4FB9269AA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299" y="1682363"/>
            <a:ext cx="4635500" cy="901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EC74A-147F-9D48-B4EE-195E893DA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36" y="1488826"/>
            <a:ext cx="2903438" cy="1132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13FAA8-6A0C-2646-8264-6C140E4C1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36" y="3429000"/>
            <a:ext cx="2903438" cy="1725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0E0BF-BFE0-B94C-8058-F07BE9E44CB3}"/>
              </a:ext>
            </a:extLst>
          </p:cNvPr>
          <p:cNvSpPr txBox="1"/>
          <p:nvPr/>
        </p:nvSpPr>
        <p:spPr>
          <a:xfrm>
            <a:off x="624468" y="1037063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Parton Level selection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BABFC1-19A5-9F4A-AFDA-2D44E546BA17}"/>
              </a:ext>
            </a:extLst>
          </p:cNvPr>
          <p:cNvSpPr txBox="1"/>
          <p:nvPr/>
        </p:nvSpPr>
        <p:spPr>
          <a:xfrm>
            <a:off x="654205" y="3007108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 Level selection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3927299" y="2816352"/>
            <a:ext cx="2049755" cy="612648"/>
          </a:xfrm>
          <a:prstGeom prst="wedgeRoundRectCallout">
            <a:avLst>
              <a:gd name="adj1" fmla="val 63313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(particle) over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(particle)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E779165-FECF-8A4C-BE20-379BC01241DA}"/>
              </a:ext>
            </a:extLst>
          </p:cNvPr>
          <p:cNvSpPr/>
          <p:nvPr/>
        </p:nvSpPr>
        <p:spPr>
          <a:xfrm>
            <a:off x="6277511" y="915405"/>
            <a:ext cx="2161462" cy="612648"/>
          </a:xfrm>
          <a:prstGeom prst="wedgeRoundRectCallout">
            <a:avLst>
              <a:gd name="adj1" fmla="val 23212"/>
              <a:gd name="adj2" fmla="val 108980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(particle) over </a:t>
            </a:r>
            <a:r>
              <a:rPr lang="en-US" sz="1400" dirty="0" err="1">
                <a:solidFill>
                  <a:schemeClr val="accent2"/>
                </a:solidFill>
              </a:rPr>
              <a:t>reco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49C542B-1A64-2F43-A950-74B1ACAB540D}"/>
              </a:ext>
            </a:extLst>
          </p:cNvPr>
          <p:cNvSpPr/>
          <p:nvPr/>
        </p:nvSpPr>
        <p:spPr>
          <a:xfrm>
            <a:off x="6679172" y="2787271"/>
            <a:ext cx="1616927" cy="612648"/>
          </a:xfrm>
          <a:prstGeom prst="wedgeRoundRectCallout">
            <a:avLst>
              <a:gd name="adj1" fmla="val -12549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Migration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D2DD74-88DB-4048-9C47-EABFC178801C}"/>
              </a:ext>
            </a:extLst>
          </p:cNvPr>
          <p:cNvSpPr txBox="1"/>
          <p:nvPr/>
        </p:nvSpPr>
        <p:spPr>
          <a:xfrm>
            <a:off x="133100" y="5404779"/>
            <a:ext cx="4060899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Unfolding is done using simple response matrix inversion without </a:t>
            </a:r>
            <a:r>
              <a:rPr lang="en-US" dirty="0" err="1">
                <a:solidFill>
                  <a:schemeClr val="bg1"/>
                </a:solidFill>
              </a:rPr>
              <a:t>regularisation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DD6C80-EFBE-B14B-903E-7AB57E31F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557" y="3805453"/>
            <a:ext cx="3750624" cy="20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0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25612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Extrapolation factors for particle &amp; </a:t>
            </a:r>
            <a:r>
              <a:rPr lang="en-US" sz="2500" dirty="0" err="1"/>
              <a:t>parton</a:t>
            </a:r>
            <a:r>
              <a:rPr lang="en-US" sz="2500" dirty="0"/>
              <a:t> levels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18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0" y="867965"/>
            <a:ext cx="3701238" cy="3102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978" y="867964"/>
            <a:ext cx="3457575" cy="3076575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7528457" y="1653556"/>
            <a:ext cx="1617448" cy="833257"/>
          </a:xfrm>
          <a:prstGeom prst="wedgeRoundRectCallout">
            <a:avLst>
              <a:gd name="adj1" fmla="val -55153"/>
              <a:gd name="adj2" fmla="val -74572"/>
              <a:gd name="adj3" fmla="val 16667"/>
            </a:avLst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f</a:t>
            </a:r>
            <a:r>
              <a:rPr lang="en-US" sz="1200" baseline="-25000" dirty="0">
                <a:solidFill>
                  <a:srgbClr val="00B0F0"/>
                </a:solidFill>
              </a:rPr>
              <a:t>1</a:t>
            </a:r>
            <a:r>
              <a:rPr lang="en-US" sz="1200" dirty="0">
                <a:solidFill>
                  <a:srgbClr val="00B0F0"/>
                </a:solidFill>
              </a:rPr>
              <a:t>: fraction of </a:t>
            </a:r>
            <a:r>
              <a:rPr lang="en-US" sz="1200" dirty="0" err="1">
                <a:solidFill>
                  <a:srgbClr val="00B0F0"/>
                </a:solidFill>
              </a:rPr>
              <a:t>reco</a:t>
            </a:r>
            <a:r>
              <a:rPr lang="en-US" sz="1200" dirty="0">
                <a:solidFill>
                  <a:srgbClr val="00B0F0"/>
                </a:solidFill>
              </a:rPr>
              <a:t> events in the </a:t>
            </a:r>
            <a:r>
              <a:rPr lang="en-US" sz="1200" dirty="0" err="1">
                <a:solidFill>
                  <a:srgbClr val="00B0F0"/>
                </a:solidFill>
              </a:rPr>
              <a:t>reco+parton</a:t>
            </a:r>
            <a:r>
              <a:rPr lang="en-US" sz="1200" dirty="0">
                <a:solidFill>
                  <a:srgbClr val="00B0F0"/>
                </a:solidFill>
              </a:rPr>
              <a:t>/particle phase space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5182603" y="4031821"/>
            <a:ext cx="2343949" cy="670830"/>
          </a:xfrm>
          <a:prstGeom prst="wedgeRoundRectCallout">
            <a:avLst>
              <a:gd name="adj1" fmla="val -16264"/>
              <a:gd name="adj2" fmla="val -133270"/>
              <a:gd name="adj3" fmla="val 16667"/>
            </a:avLst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f</a:t>
            </a:r>
            <a:r>
              <a:rPr lang="en-US" sz="1200" baseline="-25000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FF0000"/>
                </a:solidFill>
              </a:rPr>
              <a:t>: fraction of </a:t>
            </a:r>
            <a:r>
              <a:rPr lang="en-US" sz="1200" dirty="0" err="1">
                <a:solidFill>
                  <a:srgbClr val="FF0000"/>
                </a:solidFill>
              </a:rPr>
              <a:t>parton</a:t>
            </a:r>
            <a:r>
              <a:rPr lang="en-US" sz="1200" dirty="0">
                <a:solidFill>
                  <a:srgbClr val="FF0000"/>
                </a:solidFill>
              </a:rPr>
              <a:t>/particle events in the </a:t>
            </a:r>
            <a:r>
              <a:rPr lang="en-US" sz="1200" dirty="0" err="1">
                <a:solidFill>
                  <a:srgbClr val="FF0000"/>
                </a:solidFill>
              </a:rPr>
              <a:t>reco+parton</a:t>
            </a:r>
            <a:r>
              <a:rPr lang="en-US" sz="1200" dirty="0">
                <a:solidFill>
                  <a:srgbClr val="FF0000"/>
                </a:solidFill>
              </a:rPr>
              <a:t>/particle phase 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094" y="3944539"/>
            <a:ext cx="3930156" cy="23936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83365" y="4864342"/>
            <a:ext cx="2500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Particle to </a:t>
            </a:r>
            <a:r>
              <a:rPr lang="en-US" sz="1200" dirty="0" err="1"/>
              <a:t>parton</a:t>
            </a:r>
            <a:r>
              <a:rPr lang="en-US" sz="1200" dirty="0"/>
              <a:t> matching efficiency</a:t>
            </a:r>
            <a:endParaRPr lang="en-GB" sz="12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10442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94" y="787600"/>
            <a:ext cx="3463444" cy="2742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633" y="787599"/>
            <a:ext cx="3463444" cy="2741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90" y="3530476"/>
            <a:ext cx="3361653" cy="2778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633" y="3509749"/>
            <a:ext cx="3463444" cy="274125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688215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Contents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0609" y="1447095"/>
            <a:ext cx="90427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Top Quark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Boosted Jets</a:t>
            </a:r>
          </a:p>
          <a:p>
            <a:pPr lvl="1"/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CMS Experiment</a:t>
            </a:r>
          </a:p>
          <a:p>
            <a:pPr lvl="1"/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Overview</a:t>
            </a:r>
            <a:endParaRPr lang="en-GB" sz="2200" dirty="0">
              <a:latin typeface="+mj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02133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20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65760" y="1046074"/>
            <a:ext cx="85807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Experimental: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QCD background prediction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 tagging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Theoretical: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Affect the extrapolation factors (f</a:t>
            </a:r>
            <a:r>
              <a:rPr lang="en-US" baseline="-25000" dirty="0">
                <a:latin typeface="+mj-lt"/>
              </a:rPr>
              <a:t>1 </a:t>
            </a:r>
            <a:r>
              <a:rPr lang="en-US" dirty="0">
                <a:latin typeface="+mj-lt"/>
              </a:rPr>
              <a:t> , f</a:t>
            </a:r>
            <a:r>
              <a:rPr lang="en-US" baseline="-25000" dirty="0">
                <a:latin typeface="+mj-lt"/>
              </a:rPr>
              <a:t>2</a:t>
            </a:r>
            <a:r>
              <a:rPr lang="en-US" dirty="0">
                <a:latin typeface="+mj-lt"/>
              </a:rPr>
              <a:t>) and the migration matrices for the unfolding procedure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ISR (Initial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FSR (Final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tuned set of MC parameters for Pythia 8</a:t>
            </a: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753" y="859639"/>
            <a:ext cx="4019550" cy="195262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982219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21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713" y="787600"/>
            <a:ext cx="6374574" cy="5335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4713" y="796133"/>
            <a:ext cx="3187287" cy="54364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ular Callout 6"/>
          <p:cNvSpPr/>
          <p:nvPr/>
        </p:nvSpPr>
        <p:spPr>
          <a:xfrm>
            <a:off x="43889" y="2993366"/>
            <a:ext cx="1265531" cy="847114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C00000"/>
                </a:solidFill>
                <a:latin typeface="+mj-lt"/>
              </a:rPr>
              <a:t>Uncertainties for the </a:t>
            </a:r>
            <a:r>
              <a:rPr lang="en-US" sz="1000" dirty="0" err="1">
                <a:solidFill>
                  <a:srgbClr val="C00000"/>
                </a:solidFill>
                <a:latin typeface="+mj-lt"/>
              </a:rPr>
              <a:t>parton</a:t>
            </a:r>
            <a:r>
              <a:rPr lang="en-US" sz="1000" dirty="0">
                <a:solidFill>
                  <a:srgbClr val="C00000"/>
                </a:solidFill>
                <a:latin typeface="+mj-lt"/>
              </a:rPr>
              <a:t> and particle level measurements</a:t>
            </a:r>
          </a:p>
          <a:p>
            <a:r>
              <a:rPr lang="en-US" sz="1000" dirty="0">
                <a:solidFill>
                  <a:srgbClr val="C00000"/>
                </a:solidFill>
                <a:latin typeface="+mj-lt"/>
              </a:rPr>
              <a:t>(absolute)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7878469" y="2843620"/>
            <a:ext cx="1208203" cy="865186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0C0"/>
                </a:solidFill>
                <a:latin typeface="+mj-lt"/>
              </a:rPr>
              <a:t>Uncertainties for the </a:t>
            </a:r>
            <a:r>
              <a:rPr lang="en-US" sz="1000" dirty="0" err="1">
                <a:solidFill>
                  <a:srgbClr val="0070C0"/>
                </a:solidFill>
                <a:latin typeface="+mj-lt"/>
              </a:rPr>
              <a:t>parton</a:t>
            </a:r>
            <a:r>
              <a:rPr lang="en-US" sz="1000" dirty="0">
                <a:solidFill>
                  <a:srgbClr val="0070C0"/>
                </a:solidFill>
                <a:latin typeface="+mj-lt"/>
              </a:rPr>
              <a:t> and particle level measurements</a:t>
            </a:r>
          </a:p>
          <a:p>
            <a:r>
              <a:rPr lang="en-US" sz="1000" dirty="0">
                <a:solidFill>
                  <a:srgbClr val="0070C0"/>
                </a:solidFill>
                <a:latin typeface="+mj-lt"/>
              </a:rPr>
              <a:t>(normalized)</a:t>
            </a:r>
            <a:endParaRPr lang="en-GB" sz="1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24130" y="794916"/>
            <a:ext cx="3187287" cy="543641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71674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Fiducial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22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E18FA-891F-BA46-8A63-CF54AED5C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9252"/>
            <a:ext cx="7772400" cy="54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9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Parton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23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7E76D-A4B0-BA45-9B15-C7C421D28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7793"/>
            <a:ext cx="7772400" cy="548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11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Particle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24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9B57E1-1161-6E43-A49F-D1680C88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67964"/>
            <a:ext cx="7772400" cy="53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57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Overview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25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70662" y="994867"/>
                <a:ext cx="859536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have studied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/>
                  <a:t> production in proton-proton collisions at 13TeV energy recorded by the CMS detector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Performed measurement of the differential </a:t>
                </a:r>
                <a:r>
                  <a:rPr lang="en-US" dirty="0" err="1"/>
                  <a:t>ttbar</a:t>
                </a:r>
                <a:r>
                  <a:rPr lang="en-US" dirty="0"/>
                  <a:t> cross section with boosted top quarks in the all hadronic channel , using 2016 data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Presented the differential ttbar cross sections for two observables: </a:t>
                </a:r>
                <a:r>
                  <a:rPr lang="en-US" dirty="0" err="1"/>
                  <a:t>incusive</a:t>
                </a:r>
                <a:r>
                  <a:rPr lang="en-US" dirty="0"/>
                  <a:t> top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T</a:t>
                </a:r>
                <a:r>
                  <a:rPr lang="en-US" baseline="-25000" dirty="0"/>
                  <a:t> </a:t>
                </a:r>
                <a:r>
                  <a:rPr lang="en-US" dirty="0"/>
                  <a:t> ,</a:t>
                </a:r>
                <a:r>
                  <a:rPr lang="en-US" dirty="0" err="1"/>
                  <a:t>m</a:t>
                </a:r>
                <a:r>
                  <a:rPr lang="en-US" baseline="-25000" dirty="0" err="1"/>
                  <a:t>tt</a:t>
                </a:r>
                <a:endParaRPr lang="en-US" baseline="-25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results are presented in fiducial, </a:t>
                </a:r>
                <a:r>
                  <a:rPr lang="en-US" dirty="0" err="1"/>
                  <a:t>parton</a:t>
                </a:r>
                <a:r>
                  <a:rPr lang="en-US" dirty="0"/>
                  <a:t> and particle phase spaces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Absolute and normalized cross sections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Results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Comparison with MC models: </a:t>
                </a:r>
                <a:r>
                  <a:rPr lang="en-US" dirty="0">
                    <a:solidFill>
                      <a:srgbClr val="FF0000"/>
                    </a:solidFill>
                  </a:rPr>
                  <a:t>Powheg+Pythia8</a:t>
                </a:r>
                <a:r>
                  <a:rPr lang="en-US" dirty="0"/>
                  <a:t>,  </a:t>
                </a:r>
                <a:r>
                  <a:rPr lang="en-US" dirty="0" err="1">
                    <a:solidFill>
                      <a:srgbClr val="00B050"/>
                    </a:solidFill>
                  </a:rPr>
                  <a:t>Powheg+Hewig</a:t>
                </a:r>
                <a:r>
                  <a:rPr lang="en-US" dirty="0">
                    <a:solidFill>
                      <a:srgbClr val="00B050"/>
                    </a:solidFill>
                  </a:rPr>
                  <a:t>++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70C0"/>
                    </a:solidFill>
                  </a:rPr>
                  <a:t>aMC@NLO+Pythia8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Shapes show overall compatibility with theory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Systematically lower cross section in data </a:t>
                </a:r>
                <a:r>
                  <a:rPr lang="en-US" i="1" dirty="0"/>
                  <a:t>(this is a known effect also reported by ATLAS and other CMS measurements)</a:t>
                </a:r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2" y="994867"/>
                <a:ext cx="8595360" cy="4524315"/>
              </a:xfrm>
              <a:prstGeom prst="rect">
                <a:avLst/>
              </a:prstGeom>
              <a:blipFill>
                <a:blip r:embed="rId4"/>
                <a:stretch>
                  <a:fillRect l="-295" t="-279" r="-737" b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14363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183045"/>
            <a:ext cx="7543800" cy="422969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Thank you for your attention!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26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41140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991917"/>
            <a:ext cx="7543800" cy="668223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BACKUP SLIDES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27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863350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MVA training: Correlation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0" y="1462192"/>
            <a:ext cx="4166235" cy="3914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720" y="1493624"/>
            <a:ext cx="4229100" cy="385191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4207951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Subjet</a:t>
            </a:r>
            <a:r>
              <a:rPr lang="en-US" sz="2500" dirty="0"/>
              <a:t> Properties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29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3011A-E9D1-B046-80AA-95A72775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3788"/>
            <a:ext cx="6133171" cy="5322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F85EE7-6C64-F648-80B3-B09AF320A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414" y="991411"/>
            <a:ext cx="3066586" cy="2686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5AF38-B066-254D-A886-F0C693D1D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414" y="3622743"/>
            <a:ext cx="3066586" cy="2686317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27988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Quark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Mass: 172.44 ± 0.13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𝐺𝑒𝑉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GB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decay: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pair production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blipFill>
                <a:blip r:embed="rId4"/>
                <a:stretch>
                  <a:fillRect b="-1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72" y="3429983"/>
            <a:ext cx="6995181" cy="21504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125" y="896333"/>
            <a:ext cx="3009900" cy="2533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6191" y="5593139"/>
            <a:ext cx="290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Gluon Fusion is dominant at LHC</a:t>
            </a:r>
            <a:endParaRPr lang="en-GB" sz="16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2387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ttbar</a:t>
            </a:r>
            <a:r>
              <a:rPr lang="en-US" sz="2500" dirty="0"/>
              <a:t>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309" y="825968"/>
            <a:ext cx="2937381" cy="2587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80" y="3413303"/>
            <a:ext cx="3167063" cy="27003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308" y="3433305"/>
            <a:ext cx="3107055" cy="266033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538181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31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" y="787601"/>
            <a:ext cx="2884361" cy="2424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527" y="779250"/>
            <a:ext cx="2852357" cy="24643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937" y="829252"/>
            <a:ext cx="2868359" cy="2396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0" y="3639695"/>
            <a:ext cx="2872359" cy="23922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3820" y="3595689"/>
            <a:ext cx="2876360" cy="24363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9937" y="3605690"/>
            <a:ext cx="2840355" cy="2416302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08116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Fiducial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32</a:t>
            </a:fld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" y="821890"/>
            <a:ext cx="2788920" cy="2514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5" y="3472608"/>
            <a:ext cx="2872740" cy="2552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581" y="856180"/>
            <a:ext cx="2819400" cy="2446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6531" y="3549418"/>
            <a:ext cx="2857500" cy="24612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454" y="829252"/>
            <a:ext cx="2788920" cy="24612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454" y="3575951"/>
            <a:ext cx="2811780" cy="2423160"/>
          </a:xfrm>
          <a:prstGeom prst="rect">
            <a:avLst/>
          </a:prstGeom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705843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Parton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33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2" y="846859"/>
            <a:ext cx="2827020" cy="2415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0" y="3548558"/>
            <a:ext cx="2834640" cy="2446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821" y="846859"/>
            <a:ext cx="2773680" cy="2453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821" y="3567608"/>
            <a:ext cx="2788920" cy="24079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702" y="884959"/>
            <a:ext cx="2758440" cy="23774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4702" y="3600833"/>
            <a:ext cx="2758440" cy="2423160"/>
          </a:xfrm>
          <a:prstGeom prst="rect">
            <a:avLst/>
          </a:prstGeom>
        </p:spPr>
      </p:pic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428980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472" y="829252"/>
            <a:ext cx="2743200" cy="2423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802" y="3501129"/>
            <a:ext cx="2796540" cy="2377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441" y="845942"/>
            <a:ext cx="2773680" cy="2377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160" y="3465324"/>
            <a:ext cx="2773680" cy="243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7" y="845942"/>
            <a:ext cx="2743200" cy="23850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77" y="3469204"/>
            <a:ext cx="2804160" cy="241554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335909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</a:t>
            </a:r>
            <a:r>
              <a:rPr lang="en-US" sz="2500" dirty="0" err="1"/>
              <a:t>AntiTop</a:t>
            </a:r>
            <a:r>
              <a:rPr lang="en-US" sz="2500" dirty="0"/>
              <a:t> system decay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4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704" y="2769668"/>
            <a:ext cx="5197602" cy="2929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(45.7 %) </a:t>
                </a:r>
                <a:r>
                  <a:rPr lang="en-GB" dirty="0">
                    <a:sym typeface="Wingdings" panose="05000000000000000000" pitchFamily="2" charset="2"/>
                  </a:rPr>
                  <a:t> hadronic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′′′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GB" dirty="0"/>
                  <a:t> (43.8 %) </a:t>
                </a: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sym typeface="Wingdings" panose="05000000000000000000" pitchFamily="2" charset="2"/>
                  </a:rPr>
                  <a:t>semileptonic</a:t>
                </a:r>
                <a:endParaRPr lang="en-GB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(10.5 %) </a:t>
                </a: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sym typeface="Wingdings" panose="05000000000000000000" pitchFamily="2" charset="2"/>
                  </a:rPr>
                  <a:t>dileptonic</a:t>
                </a:r>
                <a:endParaRPr lang="en-GB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blipFill>
                <a:blip r:embed="rId5"/>
                <a:stretch>
                  <a:fillRect l="-483" t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53005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Boosted Jets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5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0" y="914400"/>
            <a:ext cx="904278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Boosted Jets are jets with high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( &gt; 400 GeV)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Aim is the reconstruction of two big jets that contain the decay products of the top-</a:t>
            </a:r>
            <a:r>
              <a:rPr lang="en-US" sz="1600" dirty="0" err="1">
                <a:latin typeface="+mj-lt"/>
              </a:rPr>
              <a:t>antitop</a:t>
            </a:r>
            <a:r>
              <a:rPr lang="en-US" sz="1600" dirty="0">
                <a:latin typeface="+mj-lt"/>
              </a:rPr>
              <a:t> quark pair decay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Why Boosted jets?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“fat” jet: No combinatorial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At high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the hadronic decay is easier to reconstruct than the </a:t>
            </a:r>
            <a:r>
              <a:rPr lang="en-US" sz="1600" dirty="0" err="1">
                <a:latin typeface="+mj-lt"/>
              </a:rPr>
              <a:t>leptonic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At high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where the theory is less precise 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 boosted jets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In order to identify boosted jets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Use of sophisticated reconstruction techniques to identify the substructure within the 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sym typeface="Wingdings" panose="05000000000000000000" pitchFamily="2" charset="2"/>
              </a:rPr>
              <a:t>SoftDrop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 technique to eliminate soft contributions 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035" y="4093230"/>
            <a:ext cx="4551578" cy="216667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06895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Compact Muon Solenoid Experiment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6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0" y="914400"/>
            <a:ext cx="904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is a general purpose detector and its goal is to investigate a wide range of physics</a:t>
            </a:r>
            <a:endParaRPr lang="en-GB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46" y="1283732"/>
            <a:ext cx="7637069" cy="47283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0052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Overview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7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" y="943660"/>
            <a:ext cx="604966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2016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Very well understood (calibrations, scale factors, </a:t>
            </a:r>
            <a:r>
              <a:rPr lang="en-US" sz="1600" dirty="0" err="1">
                <a:latin typeface="+mj-lt"/>
              </a:rPr>
              <a:t>etc</a:t>
            </a:r>
            <a:r>
              <a:rPr lang="en-US" sz="1600" dirty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Trigger: two AK8 jets at HLT and b tagging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Selection: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AK8 jets with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&gt; 400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tag a </a:t>
            </a:r>
            <a:r>
              <a:rPr lang="en-US" sz="1600" dirty="0" err="1">
                <a:latin typeface="+mj-lt"/>
              </a:rPr>
              <a:t>ttbar</a:t>
            </a:r>
            <a:r>
              <a:rPr lang="en-US" sz="1600" dirty="0">
                <a:latin typeface="+mj-lt"/>
              </a:rPr>
              <a:t> event with MVA that uses the jet substructure variables as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categories based on </a:t>
            </a:r>
            <a:r>
              <a:rPr lang="en-US" sz="1600" dirty="0" err="1">
                <a:latin typeface="+mj-lt"/>
              </a:rPr>
              <a:t>subjet</a:t>
            </a:r>
            <a:r>
              <a:rPr lang="en-US" sz="1600" dirty="0">
                <a:latin typeface="+mj-lt"/>
              </a:rPr>
              <a:t> b-tagging: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0-btag: control region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2-btag: signal 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Background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QCD dominant: taken from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Top, W/Z +jets are negligible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Deliverables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Differential cross sections in fiducial, </a:t>
            </a:r>
            <a:r>
              <a:rPr lang="en-US" sz="1600" dirty="0" err="1">
                <a:latin typeface="+mj-lt"/>
              </a:rPr>
              <a:t>parton</a:t>
            </a:r>
            <a:r>
              <a:rPr lang="en-US" sz="1600" dirty="0">
                <a:latin typeface="+mj-lt"/>
              </a:rPr>
              <a:t> and particle level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observables: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baseline="-25000">
                <a:latin typeface="+mj-lt"/>
              </a:rPr>
              <a:t> </a:t>
            </a:r>
            <a:r>
              <a:rPr lang="en-US" sz="1600">
                <a:latin typeface="+mj-lt"/>
              </a:rPr>
              <a:t>, </a:t>
            </a:r>
            <a:r>
              <a:rPr lang="en-US" sz="1600" dirty="0">
                <a:latin typeface="+mj-lt"/>
              </a:rPr>
              <a:t>ttbar </a:t>
            </a:r>
            <a:r>
              <a:rPr lang="en-US" sz="1600">
                <a:latin typeface="+mj-lt"/>
              </a:rPr>
              <a:t>system mass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520" y="1324052"/>
            <a:ext cx="2796151" cy="360639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08304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Trigger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8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3890" y="813917"/>
            <a:ext cx="904278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Level 1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500" dirty="0">
                <a:latin typeface="+mj-lt"/>
              </a:rPr>
              <a:t>L1 SingleJet180 OR L1 SingleJet200</a:t>
            </a:r>
            <a:endParaRPr lang="en-US" sz="15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High Level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Signal path</a:t>
            </a:r>
            <a:r>
              <a:rPr lang="en-US" sz="1500" dirty="0">
                <a:latin typeface="+mj-lt"/>
              </a:rPr>
              <a:t>: HLT_AK8DiPFJet280_200_TrimMass30_BTagCSV p20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Aims to capture the decay products of boosted top pair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p</a:t>
            </a:r>
            <a:r>
              <a:rPr lang="en-US" sz="1500" baseline="-25000" dirty="0">
                <a:latin typeface="+mj-lt"/>
              </a:rPr>
              <a:t>T,1</a:t>
            </a:r>
            <a:r>
              <a:rPr lang="en-US" sz="1500" dirty="0">
                <a:latin typeface="+mj-lt"/>
              </a:rPr>
              <a:t> &gt; 280 GeV and p</a:t>
            </a:r>
            <a:r>
              <a:rPr lang="en-US" sz="1500" baseline="-25000" dirty="0">
                <a:latin typeface="+mj-lt"/>
              </a:rPr>
              <a:t>T,2</a:t>
            </a:r>
            <a:r>
              <a:rPr lang="en-US" sz="1500" dirty="0">
                <a:latin typeface="+mj-lt"/>
              </a:rPr>
              <a:t> &gt; 200 GeV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Jet mass &gt; 30 GeV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At least  one of the 2 jets should be b-tagged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Efficiency measured </a:t>
            </a:r>
            <a:r>
              <a:rPr lang="en-US" sz="1500" dirty="0" err="1">
                <a:latin typeface="+mj-lt"/>
              </a:rPr>
              <a:t>wrt</a:t>
            </a:r>
            <a:r>
              <a:rPr lang="en-US" sz="1500" dirty="0">
                <a:latin typeface="+mj-lt"/>
              </a:rPr>
              <a:t> orthogonal muon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Control path</a:t>
            </a:r>
            <a:r>
              <a:rPr lang="en-US" sz="1500" dirty="0">
                <a:latin typeface="+mj-lt"/>
              </a:rPr>
              <a:t>: HLT_AK8DiPFJet280_200_TrimMass30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Same kinematics, no HLT b-tagging</a:t>
            </a:r>
            <a:endParaRPr lang="en-GB" sz="15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008" y="3431168"/>
            <a:ext cx="4472940" cy="291084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3116274" y="3579622"/>
            <a:ext cx="14630" cy="2360317"/>
          </a:xfrm>
          <a:prstGeom prst="line">
            <a:avLst/>
          </a:prstGeom>
          <a:ln w="28575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45534" y="4045306"/>
            <a:ext cx="127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Analysis Region</a:t>
            </a:r>
            <a:endParaRPr lang="en-GB" sz="1200" b="1" dirty="0">
              <a:solidFill>
                <a:srgbClr val="C000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284522" y="4322305"/>
            <a:ext cx="672999" cy="14512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630923" y="4322305"/>
            <a:ext cx="18288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Trigger Efficiency vs </a:t>
            </a:r>
            <a:r>
              <a:rPr lang="en-US" sz="1300" dirty="0" err="1"/>
              <a:t>Subleading</a:t>
            </a:r>
            <a:r>
              <a:rPr lang="en-US" sz="1300" dirty="0"/>
              <a:t> jet </a:t>
            </a:r>
            <a:r>
              <a:rPr lang="en-US" sz="1300" dirty="0" err="1"/>
              <a:t>p</a:t>
            </a:r>
            <a:r>
              <a:rPr lang="en-US" sz="1300" baseline="-25000" dirty="0" err="1"/>
              <a:t>T</a:t>
            </a:r>
            <a:r>
              <a:rPr lang="en-US" sz="1300" dirty="0"/>
              <a:t> (GeV)</a:t>
            </a:r>
            <a:endParaRPr lang="en-GB" sz="13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79310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Analysis(variables)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58" y="829252"/>
            <a:ext cx="8667750" cy="4562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Discriminating variables used for separation of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GB" sz="1600" dirty="0">
                    <a:latin typeface="+mj-lt"/>
                  </a:rPr>
                  <a:t> from the QCD events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blipFill>
                <a:blip r:embed="rId5"/>
                <a:stretch>
                  <a:fillRect l="-404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4168610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2665</TotalTime>
  <Words>1274</Words>
  <Application>Microsoft Macintosh PowerPoint</Application>
  <PresentationFormat>On-screen Show (4:3)</PresentationFormat>
  <Paragraphs>253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Retrospect</vt:lpstr>
      <vt:lpstr>Measurement of the top-anti-top differential production cross section in the all-hadronic ﬁnal state using the 2016 proton-proton collision data at sqrt(s) = 13 TeV</vt:lpstr>
      <vt:lpstr>Contents</vt:lpstr>
      <vt:lpstr>Top Quark</vt:lpstr>
      <vt:lpstr>Top AntiTop system decay</vt:lpstr>
      <vt:lpstr>Boosted Jets</vt:lpstr>
      <vt:lpstr>Compact Muon Solenoid Experiment</vt:lpstr>
      <vt:lpstr>Analysis Overview</vt:lpstr>
      <vt:lpstr>Trigger</vt:lpstr>
      <vt:lpstr>Multivariate Discriminant Analysis(variables)</vt:lpstr>
      <vt:lpstr>Multivariate Discriminant Analysis (training)</vt:lpstr>
      <vt:lpstr>Selection</vt:lpstr>
      <vt:lpstr>Analysis Regions</vt:lpstr>
      <vt:lpstr>Data vs MC: Top jet Kinematics</vt:lpstr>
      <vt:lpstr>Data vs MC: Substructure Properties</vt:lpstr>
      <vt:lpstr>Signal Extraction</vt:lpstr>
      <vt:lpstr>Fit in the SRA  Region</vt:lpstr>
      <vt:lpstr>Particle and Parton Levels</vt:lpstr>
      <vt:lpstr>Extrapolation factors for particle &amp; parton levels</vt:lpstr>
      <vt:lpstr>Migration Matrices</vt:lpstr>
      <vt:lpstr>Uncertainties</vt:lpstr>
      <vt:lpstr>Uncertainties</vt:lpstr>
      <vt:lpstr>Results for Fiducial Measurement (top pT , mtt)</vt:lpstr>
      <vt:lpstr>Results for Parton Measurement (top pT , mtt)</vt:lpstr>
      <vt:lpstr>Results for Particle Measurement (top pT , mtt)</vt:lpstr>
      <vt:lpstr>Overview</vt:lpstr>
      <vt:lpstr>Thank you for your attention!</vt:lpstr>
      <vt:lpstr>BACKUP SLIDES</vt:lpstr>
      <vt:lpstr>MVA training: Correlation Matrices</vt:lpstr>
      <vt:lpstr>Data vs MC: Subjet Properties</vt:lpstr>
      <vt:lpstr>Data vs MC: ttbar Kinematics</vt:lpstr>
      <vt:lpstr>Migration Matrices</vt:lpstr>
      <vt:lpstr>Fiducial Results for ηt , pT,tt, ytt </vt:lpstr>
      <vt:lpstr>Parton Results for ηt , pT,tt, ytt </vt:lpstr>
      <vt:lpstr>Particle Results for ηt , pT,tt, ytt 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Georgios Bakas</dc:creator>
  <cp:lastModifiedBy>Georgios Bakas</cp:lastModifiedBy>
  <cp:revision>369</cp:revision>
  <dcterms:created xsi:type="dcterms:W3CDTF">2019-03-29T10:05:51Z</dcterms:created>
  <dcterms:modified xsi:type="dcterms:W3CDTF">2019-04-14T19:40:01Z</dcterms:modified>
</cp:coreProperties>
</file>